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78" r:id="rId2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60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Synthetic data generation using GANs</a:t>
            </a:r>
            <a:endParaRPr lang="en-IN" sz="60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(Generative Adversarial Neural Networks)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Varun Singh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81144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data preprocessing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52" name="Content Placeholder 4"/>
          <p:cNvPicPr/>
          <p:nvPr/>
        </p:nvPicPr>
        <p:blipFill>
          <a:blip r:embed="rId2"/>
          <a:stretch/>
        </p:blipFill>
        <p:spPr>
          <a:xfrm>
            <a:off x="518040" y="1920960"/>
            <a:ext cx="2482200" cy="2482200"/>
          </a:xfrm>
          <a:prstGeom prst="rect">
            <a:avLst/>
          </a:prstGeom>
          <a:ln>
            <a:noFill/>
          </a:ln>
        </p:spPr>
      </p:pic>
      <p:pic>
        <p:nvPicPr>
          <p:cNvPr id="153" name="Picture 6"/>
          <p:cNvPicPr/>
          <p:nvPr/>
        </p:nvPicPr>
        <p:blipFill>
          <a:blip r:embed="rId3"/>
          <a:stretch/>
        </p:blipFill>
        <p:spPr>
          <a:xfrm>
            <a:off x="5149080" y="1965240"/>
            <a:ext cx="4876200" cy="243756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5258880" y="4614120"/>
            <a:ext cx="46566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SAMPLE INPUT PAIR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(2_bit → desired_greyscale_output)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621360" y="1920960"/>
            <a:ext cx="2378520" cy="24822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4"/>
          <p:cNvSpPr/>
          <p:nvPr/>
        </p:nvSpPr>
        <p:spPr>
          <a:xfrm>
            <a:off x="1759320" y="5746680"/>
            <a:ext cx="85219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Drop the pesky, confusing RGB; change input image space to simple pure BLACK/WHITE and output to grayscale photograph.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1083240" y="4614120"/>
            <a:ext cx="1614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PHOTOGRAPH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3299400" y="3279960"/>
            <a:ext cx="1488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Acceptable results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60" name="Content Placeholder 10"/>
          <p:cNvPicPr/>
          <p:nvPr/>
        </p:nvPicPr>
        <p:blipFill>
          <a:blip r:embed="rId2"/>
          <a:stretch/>
        </p:blipFill>
        <p:spPr>
          <a:xfrm>
            <a:off x="2175120" y="4318560"/>
            <a:ext cx="7840800" cy="1980720"/>
          </a:xfrm>
          <a:prstGeom prst="rect">
            <a:avLst/>
          </a:prstGeom>
          <a:ln>
            <a:noFill/>
          </a:ln>
        </p:spPr>
      </p:pic>
      <p:pic>
        <p:nvPicPr>
          <p:cNvPr id="161" name="Picture 12"/>
          <p:cNvPicPr/>
          <p:nvPr/>
        </p:nvPicPr>
        <p:blipFill>
          <a:blip r:embed="rId3"/>
          <a:stretch/>
        </p:blipFill>
        <p:spPr>
          <a:xfrm>
            <a:off x="2175120" y="1755360"/>
            <a:ext cx="7840800" cy="198072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4333680" y="3801240"/>
            <a:ext cx="3523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240 images, 10 epochs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991760" y="6282720"/>
            <a:ext cx="2402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240 images, 200 epochs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Generating arbitrary numbers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65" name="Picture 6"/>
          <p:cNvPicPr/>
          <p:nvPr/>
        </p:nvPicPr>
        <p:blipFill>
          <a:blip r:embed="rId2"/>
          <a:stretch/>
        </p:blipFill>
        <p:spPr>
          <a:xfrm>
            <a:off x="838080" y="1690560"/>
            <a:ext cx="4259160" cy="1279440"/>
          </a:xfrm>
          <a:prstGeom prst="rect">
            <a:avLst/>
          </a:prstGeom>
          <a:ln>
            <a:noFill/>
          </a:ln>
        </p:spPr>
      </p:pic>
      <p:pic>
        <p:nvPicPr>
          <p:cNvPr id="166" name="Content Placeholder 14"/>
          <p:cNvPicPr/>
          <p:nvPr/>
        </p:nvPicPr>
        <p:blipFill>
          <a:blip r:embed="rId3"/>
          <a:stretch/>
        </p:blipFill>
        <p:spPr>
          <a:xfrm flipH="1">
            <a:off x="-1464480" y="3316320"/>
            <a:ext cx="434160" cy="23436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5601960" y="2007720"/>
            <a:ext cx="5476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 could just do this, but the GAN has learned a lot more than simple shading.  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68" name="Picture 16"/>
          <p:cNvPicPr/>
          <p:nvPr/>
        </p:nvPicPr>
        <p:blipFill>
          <a:blip r:embed="rId3"/>
          <a:stretch/>
        </p:blipFill>
        <p:spPr>
          <a:xfrm>
            <a:off x="174240" y="4497840"/>
            <a:ext cx="2793240" cy="1509840"/>
          </a:xfrm>
          <a:prstGeom prst="rect">
            <a:avLst/>
          </a:prstGeom>
          <a:ln>
            <a:noFill/>
          </a:ln>
        </p:spPr>
      </p:pic>
      <p:pic>
        <p:nvPicPr>
          <p:cNvPr id="169" name="Picture 18"/>
          <p:cNvPicPr/>
          <p:nvPr/>
        </p:nvPicPr>
        <p:blipFill>
          <a:blip r:embed="rId4"/>
          <a:stretch/>
        </p:blipFill>
        <p:spPr>
          <a:xfrm>
            <a:off x="3227040" y="4497840"/>
            <a:ext cx="2472840" cy="1717200"/>
          </a:xfrm>
          <a:prstGeom prst="rect">
            <a:avLst/>
          </a:prstGeom>
          <a:ln>
            <a:noFill/>
          </a:ln>
        </p:spPr>
      </p:pic>
      <p:pic>
        <p:nvPicPr>
          <p:cNvPr id="170" name="Picture 20"/>
          <p:cNvPicPr/>
          <p:nvPr/>
        </p:nvPicPr>
        <p:blipFill>
          <a:blip r:embed="rId5"/>
          <a:stretch/>
        </p:blipFill>
        <p:spPr>
          <a:xfrm>
            <a:off x="5959440" y="4497840"/>
            <a:ext cx="5776200" cy="188748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84680" y="4019400"/>
            <a:ext cx="10022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Did a perspective transform and put number on a image model </a:t>
            </a:r>
            <a:r>
              <a:rPr lang="en-IN" sz="1800" b="0" strike="noStrike" spc="-1">
                <a:solidFill>
                  <a:srgbClr val="92D050"/>
                </a:solidFill>
                <a:latin typeface="Calibri"/>
                <a:ea typeface="DejaVu Sans"/>
              </a:rPr>
              <a:t>already trained on</a:t>
            </a: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for better results.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Limitations of this approach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That perspective transform matrix was </a:t>
            </a:r>
            <a:r>
              <a:rPr lang="en-IN" sz="2800" b="0" strike="noStrike" spc="-1">
                <a:solidFill>
                  <a:srgbClr val="C00000"/>
                </a:solidFill>
                <a:latin typeface="Calibri"/>
                <a:ea typeface="DejaVu Sans"/>
              </a:rPr>
              <a:t>calculated manually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. Automating didn’t work out.</a:t>
            </a: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No font variation</a:t>
            </a: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It’s a </a:t>
            </a:r>
            <a:r>
              <a:rPr lang="en-IN" sz="2800" b="0" strike="noStrike" spc="-1">
                <a:solidFill>
                  <a:srgbClr val="92D050"/>
                </a:solidFill>
                <a:latin typeface="Calibri"/>
                <a:ea typeface="DejaVu Sans"/>
              </a:rPr>
              <a:t>shading AI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. 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838080" y="4439880"/>
            <a:ext cx="1093572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800" b="0" strike="noStrike" spc="-1">
                <a:solidFill>
                  <a:srgbClr val="FFFFFF"/>
                </a:solidFill>
                <a:latin typeface="Arial"/>
                <a:ea typeface="DejaVu Sans"/>
              </a:rPr>
              <a:t>Preparing templates by hand is unacceptable.</a:t>
            </a:r>
            <a:endParaRPr lang="en-IN" sz="4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What’s possible?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838080" y="1825560"/>
            <a:ext cx="10514880" cy="476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Models like </a:t>
            </a:r>
            <a:r>
              <a:rPr lang="en-IN" sz="2800" b="0" strike="noStrike" spc="-1">
                <a:solidFill>
                  <a:srgbClr val="92D050"/>
                </a:solidFill>
                <a:latin typeface="Calibri"/>
                <a:ea typeface="DejaVu Sans"/>
              </a:rPr>
              <a:t>DCGAN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IN" sz="2800" b="0" strike="noStrike" spc="-1">
                <a:solidFill>
                  <a:srgbClr val="92D050"/>
                </a:solidFill>
                <a:latin typeface="Calibri"/>
                <a:ea typeface="DejaVu Sans"/>
              </a:rPr>
              <a:t>could generate photorealistic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plate images from random noise input. It will thus be </a:t>
            </a:r>
            <a:r>
              <a:rPr lang="en-IN" sz="2800" b="0" strike="noStrike" spc="-1">
                <a:solidFill>
                  <a:srgbClr val="FF0000"/>
                </a:solidFill>
                <a:latin typeface="Calibri"/>
                <a:ea typeface="DejaVu Sans"/>
              </a:rPr>
              <a:t>unlabeled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.</a:t>
            </a: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0000"/>
                </a:solidFill>
                <a:latin typeface="Calibri"/>
                <a:ea typeface="DejaVu Sans"/>
              </a:rPr>
              <a:t>Need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IN" sz="2800" b="0" strike="noStrike" spc="-1">
                <a:solidFill>
                  <a:srgbClr val="C00000"/>
                </a:solidFill>
                <a:latin typeface="Calibri"/>
                <a:ea typeface="DejaVu Sans"/>
              </a:rPr>
              <a:t>A LOT of diverse training data 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– which we don’t have. The raison d'être of my problem statement.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2"/>
          <a:stretch/>
        </p:blipFill>
        <p:spPr>
          <a:xfrm>
            <a:off x="2109960" y="3604320"/>
            <a:ext cx="7646040" cy="312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What’s not possible?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If we’re trying to generate </a:t>
            </a:r>
            <a:r>
              <a:rPr lang="en-IN" sz="2800" b="0" strike="noStrike" spc="-1">
                <a:solidFill>
                  <a:srgbClr val="97BE49"/>
                </a:solidFill>
                <a:latin typeface="Calibri"/>
                <a:ea typeface="DejaVu Sans"/>
              </a:rPr>
              <a:t>lots of synthetic data 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from a </a:t>
            </a:r>
            <a:r>
              <a:rPr lang="en-IN" sz="2800" b="0" strike="noStrike" spc="-1">
                <a:solidFill>
                  <a:srgbClr val="92D050"/>
                </a:solidFill>
                <a:latin typeface="Calibri"/>
                <a:ea typeface="DejaVu Sans"/>
              </a:rPr>
              <a:t>few images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, then it is </a:t>
            </a:r>
            <a:r>
              <a:rPr lang="en-IN" sz="2800" b="0" strike="noStrike" spc="-1">
                <a:solidFill>
                  <a:srgbClr val="C00000"/>
                </a:solidFill>
                <a:latin typeface="Calibri"/>
                <a:ea typeface="DejaVu Sans"/>
              </a:rPr>
              <a:t>unrealistic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to expect a model that can produce a picture from thin air (aka noise). </a:t>
            </a: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92D050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92D050"/>
                </a:solidFill>
                <a:latin typeface="Calibri"/>
                <a:ea typeface="DejaVu Sans"/>
              </a:rPr>
              <a:t>Any viable solution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will take structured, known input and </a:t>
            </a:r>
            <a:r>
              <a:rPr lang="en-IN" sz="2800" b="0" strike="noStrike" spc="-1">
                <a:solidFill>
                  <a:srgbClr val="92D050"/>
                </a:solidFill>
                <a:latin typeface="Calibri"/>
                <a:ea typeface="DejaVu Sans"/>
              </a:rPr>
              <a:t>morph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it with some randomization. </a:t>
            </a:r>
            <a:endParaRPr lang="en-IN" sz="2800" b="0" strike="noStrike" spc="-1">
              <a:latin typeface="Arial"/>
            </a:endParaRPr>
          </a:p>
        </p:txBody>
      </p:sp>
      <p:pic>
        <p:nvPicPr>
          <p:cNvPr id="180" name="Content Placeholder 4"/>
          <p:cNvPicPr/>
          <p:nvPr/>
        </p:nvPicPr>
        <p:blipFill>
          <a:blip r:embed="rId2"/>
          <a:stretch/>
        </p:blipFill>
        <p:spPr>
          <a:xfrm>
            <a:off x="838080" y="4770000"/>
            <a:ext cx="1651320" cy="165132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838080" y="4705200"/>
            <a:ext cx="1651320" cy="1716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2849760" y="5433120"/>
            <a:ext cx="241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893880" y="6421680"/>
            <a:ext cx="1539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x 250 images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84" name="Picture 12"/>
          <p:cNvPicPr/>
          <p:nvPr/>
        </p:nvPicPr>
        <p:blipFill>
          <a:blip r:embed="rId3"/>
          <a:stretch/>
        </p:blipFill>
        <p:spPr>
          <a:xfrm>
            <a:off x="5499720" y="4770000"/>
            <a:ext cx="6358320" cy="1651320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>
            <a:off x="3209400" y="5094000"/>
            <a:ext cx="2414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cannot be done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38080" y="722880"/>
            <a:ext cx="10514880" cy="60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Reduction in scope 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 rot="10800000">
            <a:off x="-1517040" y="6052320"/>
            <a:ext cx="678240" cy="189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  <p:pic>
        <p:nvPicPr>
          <p:cNvPr id="188" name="Picture 3"/>
          <p:cNvPicPr/>
          <p:nvPr/>
        </p:nvPicPr>
        <p:blipFill>
          <a:blip r:embed="rId2"/>
          <a:stretch/>
        </p:blipFill>
        <p:spPr>
          <a:xfrm>
            <a:off x="1055880" y="1889280"/>
            <a:ext cx="3854880" cy="1356840"/>
          </a:xfrm>
          <a:prstGeom prst="rect">
            <a:avLst/>
          </a:prstGeom>
          <a:ln>
            <a:noFill/>
          </a:ln>
        </p:spPr>
      </p:pic>
      <p:pic>
        <p:nvPicPr>
          <p:cNvPr id="189" name="Picture 6"/>
          <p:cNvPicPr/>
          <p:nvPr/>
        </p:nvPicPr>
        <p:blipFill>
          <a:blip r:embed="rId3"/>
          <a:stretch/>
        </p:blipFill>
        <p:spPr>
          <a:xfrm>
            <a:off x="1055880" y="3710520"/>
            <a:ext cx="2571480" cy="129492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3846240" y="4242240"/>
            <a:ext cx="2375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+ “UP 32 FV 7298”</a:t>
            </a:r>
            <a:endParaRPr lang="en-IN" sz="2000" b="0" strike="noStrike" spc="-1">
              <a:latin typeface="Arial"/>
            </a:endParaRPr>
          </a:p>
        </p:txBody>
      </p:sp>
      <p:pic>
        <p:nvPicPr>
          <p:cNvPr id="191" name="Picture 8"/>
          <p:cNvPicPr/>
          <p:nvPr/>
        </p:nvPicPr>
        <p:blipFill>
          <a:blip r:embed="rId4"/>
          <a:stretch/>
        </p:blipFill>
        <p:spPr>
          <a:xfrm>
            <a:off x="1055880" y="5469840"/>
            <a:ext cx="4874040" cy="132984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6928560" y="1791000"/>
            <a:ext cx="360" cy="490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5"/>
          <p:cNvSpPr/>
          <p:nvPr/>
        </p:nvSpPr>
        <p:spPr>
          <a:xfrm>
            <a:off x="7155000" y="1967400"/>
            <a:ext cx="453384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CelebA dataset has 2,00,000 annotated images. I don’t have anything like that.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Deemed </a:t>
            </a:r>
            <a:r>
              <a:rPr lang="en-IN" sz="1800" b="0" strike="noStrike" spc="-1">
                <a:solidFill>
                  <a:srgbClr val="C00000"/>
                </a:solidFill>
                <a:latin typeface="Arial"/>
                <a:ea typeface="DejaVu Sans"/>
              </a:rPr>
              <a:t>impossible</a:t>
            </a: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I tried. Okay-ish results. Preparing a set of diverse templates is far too much manual labour. </a:t>
            </a:r>
            <a:r>
              <a:rPr lang="en-IN" sz="1800" b="0" strike="noStrike" spc="-1">
                <a:solidFill>
                  <a:srgbClr val="FFC000"/>
                </a:solidFill>
                <a:latin typeface="Arial"/>
                <a:ea typeface="DejaVu Sans"/>
              </a:rPr>
              <a:t>Hard</a:t>
            </a: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Lower resolution. No background. Got enough data to mimic. </a:t>
            </a:r>
            <a:r>
              <a:rPr lang="en-IN" sz="1800" b="0" strike="noStrike" spc="-1">
                <a:solidFill>
                  <a:srgbClr val="92D050"/>
                </a:solidFill>
                <a:latin typeface="Arial"/>
                <a:ea typeface="DejaVu Sans"/>
              </a:rPr>
              <a:t>Easy</a:t>
            </a: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838080" y="722880"/>
            <a:ext cx="10514880" cy="60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Data preprocessing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838080" y="2299680"/>
            <a:ext cx="10514880" cy="387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32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C00000"/>
                </a:solidFill>
                <a:latin typeface="Arial"/>
                <a:ea typeface="DejaVu Sans"/>
              </a:rPr>
              <a:t>Snag: </a:t>
            </a:r>
            <a:r>
              <a:rPr lang="en-IN" sz="2800" b="0" strike="noStrike" spc="-1">
                <a:solidFill>
                  <a:srgbClr val="FFFFFF"/>
                </a:solidFill>
                <a:latin typeface="Arial"/>
                <a:ea typeface="DejaVu Sans"/>
              </a:rPr>
              <a:t>Too low resolution. Down-sampled to practically nothing in pix2pix.</a:t>
            </a:r>
            <a:endParaRPr lang="en-IN" sz="2800" b="0" strike="noStrike" spc="-1">
              <a:latin typeface="Arial"/>
            </a:endParaRPr>
          </a:p>
        </p:txBody>
      </p:sp>
      <p:pic>
        <p:nvPicPr>
          <p:cNvPr id="196" name="Picture 4"/>
          <p:cNvPicPr/>
          <p:nvPr/>
        </p:nvPicPr>
        <p:blipFill>
          <a:blip r:embed="rId2"/>
          <a:stretch/>
        </p:blipFill>
        <p:spPr>
          <a:xfrm>
            <a:off x="3064680" y="3514320"/>
            <a:ext cx="6212880" cy="803880"/>
          </a:xfrm>
          <a:prstGeom prst="rect">
            <a:avLst/>
          </a:prstGeom>
          <a:ln>
            <a:noFill/>
          </a:ln>
        </p:spPr>
      </p:pic>
      <p:pic>
        <p:nvPicPr>
          <p:cNvPr id="197" name="Picture 6"/>
          <p:cNvPicPr/>
          <p:nvPr/>
        </p:nvPicPr>
        <p:blipFill>
          <a:blip r:embed="rId3"/>
          <a:stretch/>
        </p:blipFill>
        <p:spPr>
          <a:xfrm>
            <a:off x="4485960" y="2016000"/>
            <a:ext cx="3219120" cy="80928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3232440" y="4318560"/>
            <a:ext cx="6212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Sample Input Pair (2_bit → desired_greyscale_output) </a:t>
            </a:r>
            <a:br/>
            <a:endParaRPr lang="en-IN" sz="1800" b="0" strike="noStrike" spc="-1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6023880" y="2825640"/>
            <a:ext cx="360" cy="60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bg2"/>
            </a:solidFill>
            <a:rou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838080" y="722880"/>
            <a:ext cx="10514880" cy="60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Modifying generator architecture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-4298040" y="4416480"/>
            <a:ext cx="2265120" cy="40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  <p:pic>
        <p:nvPicPr>
          <p:cNvPr id="202" name="Picture 3"/>
          <p:cNvPicPr/>
          <p:nvPr/>
        </p:nvPicPr>
        <p:blipFill>
          <a:blip r:embed="rId2"/>
          <a:stretch/>
        </p:blipFill>
        <p:spPr>
          <a:xfrm>
            <a:off x="1379880" y="1547280"/>
            <a:ext cx="8477280" cy="222804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653040" y="4175640"/>
            <a:ext cx="37058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128x32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 image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2295000" y="4714200"/>
            <a:ext cx="245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5"/>
          <p:cNvSpPr/>
          <p:nvPr/>
        </p:nvSpPr>
        <p:spPr>
          <a:xfrm>
            <a:off x="4706640" y="4384440"/>
            <a:ext cx="135468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1 pixel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6095880" y="4714200"/>
            <a:ext cx="236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7"/>
          <p:cNvSpPr/>
          <p:nvPr/>
        </p:nvSpPr>
        <p:spPr>
          <a:xfrm>
            <a:off x="8636400" y="4354920"/>
            <a:ext cx="1394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0" strike="noStrike" spc="-1">
                <a:solidFill>
                  <a:srgbClr val="FFFFFF"/>
                </a:solidFill>
                <a:latin typeface="Arial"/>
                <a:ea typeface="DejaVu Sans"/>
              </a:rPr>
              <a:t>noise</a:t>
            </a:r>
            <a:endParaRPr lang="en-IN" sz="4000" b="0" strike="noStrike" spc="-1">
              <a:latin typeface="Arial"/>
            </a:endParaRPr>
          </a:p>
        </p:txBody>
      </p:sp>
      <p:sp>
        <p:nvSpPr>
          <p:cNvPr id="208" name="CustomShape 8"/>
          <p:cNvSpPr/>
          <p:nvPr/>
        </p:nvSpPr>
        <p:spPr>
          <a:xfrm>
            <a:off x="2626560" y="4390920"/>
            <a:ext cx="1787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destructive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down-sampling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09" name="CustomShape 9"/>
          <p:cNvSpPr/>
          <p:nvPr/>
        </p:nvSpPr>
        <p:spPr>
          <a:xfrm>
            <a:off x="6446880" y="4416480"/>
            <a:ext cx="1613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nonsense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reconstruction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210" name="Picture 13"/>
          <p:cNvPicPr/>
          <p:nvPr/>
        </p:nvPicPr>
        <p:blipFill>
          <a:blip r:embed="rId3"/>
          <a:stretch/>
        </p:blipFill>
        <p:spPr>
          <a:xfrm>
            <a:off x="8679240" y="4354920"/>
            <a:ext cx="1249920" cy="863640"/>
          </a:xfrm>
          <a:prstGeom prst="rect">
            <a:avLst/>
          </a:prstGeom>
          <a:ln>
            <a:noFill/>
          </a:ln>
        </p:spPr>
      </p:pic>
      <p:pic>
        <p:nvPicPr>
          <p:cNvPr id="211" name="Picture 15"/>
          <p:cNvPicPr/>
          <p:nvPr/>
        </p:nvPicPr>
        <p:blipFill>
          <a:blip r:embed="rId4"/>
          <a:stretch/>
        </p:blipFill>
        <p:spPr>
          <a:xfrm>
            <a:off x="685800" y="5310720"/>
            <a:ext cx="1453680" cy="622800"/>
          </a:xfrm>
          <a:prstGeom prst="rect">
            <a:avLst/>
          </a:prstGeom>
          <a:ln>
            <a:noFill/>
          </a:ln>
        </p:spPr>
      </p:pic>
      <p:sp>
        <p:nvSpPr>
          <p:cNvPr id="212" name="CustomShape 10"/>
          <p:cNvSpPr/>
          <p:nvPr/>
        </p:nvSpPr>
        <p:spPr>
          <a:xfrm>
            <a:off x="3104280" y="6041520"/>
            <a:ext cx="8248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92D050"/>
                </a:solidFill>
                <a:latin typeface="Arial"/>
                <a:ea typeface="DejaVu Sans"/>
              </a:rPr>
              <a:t>Solution</a:t>
            </a:r>
            <a:r>
              <a:rPr lang="en-IN" sz="2400" b="0" strike="noStrike" spc="-1">
                <a:solidFill>
                  <a:srgbClr val="FFFFFF"/>
                </a:solidFill>
                <a:latin typeface="Arial"/>
                <a:ea typeface="DejaVu Sans"/>
              </a:rPr>
              <a:t>: Reduce network depth. Use a ‘tiny-pix2pix’.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722880"/>
            <a:ext cx="10514880" cy="60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Training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 rot="10800000">
            <a:off x="-4298040" y="5953680"/>
            <a:ext cx="2294280" cy="90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  <p:pic>
        <p:nvPicPr>
          <p:cNvPr id="215" name="Picture 3"/>
          <p:cNvPicPr/>
          <p:nvPr/>
        </p:nvPicPr>
        <p:blipFill>
          <a:blip r:embed="rId2"/>
          <a:stretch/>
        </p:blipFill>
        <p:spPr>
          <a:xfrm>
            <a:off x="3678480" y="1406880"/>
            <a:ext cx="5028840" cy="3543120"/>
          </a:xfrm>
          <a:prstGeom prst="rect">
            <a:avLst/>
          </a:prstGeom>
          <a:ln>
            <a:noFill/>
          </a:ln>
        </p:spPr>
      </p:pic>
      <p:pic>
        <p:nvPicPr>
          <p:cNvPr id="216" name="Picture 5"/>
          <p:cNvPicPr/>
          <p:nvPr/>
        </p:nvPicPr>
        <p:blipFill>
          <a:blip r:embed="rId3"/>
          <a:stretch/>
        </p:blipFill>
        <p:spPr>
          <a:xfrm>
            <a:off x="196560" y="5243400"/>
            <a:ext cx="5707800" cy="1161720"/>
          </a:xfrm>
          <a:prstGeom prst="rect">
            <a:avLst/>
          </a:prstGeom>
          <a:ln>
            <a:noFill/>
          </a:ln>
        </p:spPr>
      </p:pic>
      <p:pic>
        <p:nvPicPr>
          <p:cNvPr id="217" name="Picture 6"/>
          <p:cNvPicPr/>
          <p:nvPr/>
        </p:nvPicPr>
        <p:blipFill>
          <a:blip r:embed="rId4"/>
          <a:stretch/>
        </p:blipFill>
        <p:spPr>
          <a:xfrm>
            <a:off x="6013440" y="5243400"/>
            <a:ext cx="5707800" cy="116172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 flipH="1">
            <a:off x="3049920" y="3429000"/>
            <a:ext cx="1744920" cy="18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4"/>
          <p:cNvSpPr/>
          <p:nvPr/>
        </p:nvSpPr>
        <p:spPr>
          <a:xfrm>
            <a:off x="7937640" y="4189680"/>
            <a:ext cx="1274040" cy="105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5"/>
          <p:cNvSpPr/>
          <p:nvPr/>
        </p:nvSpPr>
        <p:spPr>
          <a:xfrm flipH="1">
            <a:off x="2499120" y="1916280"/>
            <a:ext cx="2022840" cy="38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6"/>
          <p:cNvSpPr/>
          <p:nvPr/>
        </p:nvSpPr>
        <p:spPr>
          <a:xfrm>
            <a:off x="1278360" y="2013840"/>
            <a:ext cx="15058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Noise</a:t>
            </a: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66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Target Problem</a:t>
            </a:r>
            <a:endParaRPr lang="en-IN" sz="6600" b="0" strike="noStrike" spc="-1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00" b="0" strike="noStrike" spc="-1">
              <a:latin typeface="Arial"/>
            </a:endParaRPr>
          </a:p>
        </p:txBody>
      </p:sp>
      <p:pic>
        <p:nvPicPr>
          <p:cNvPr id="118" name="Picture 4"/>
          <p:cNvPicPr/>
          <p:nvPr/>
        </p:nvPicPr>
        <p:blipFill>
          <a:blip r:embed="rId2"/>
          <a:stretch/>
        </p:blipFill>
        <p:spPr>
          <a:xfrm>
            <a:off x="4987440" y="1781280"/>
            <a:ext cx="2253240" cy="1504440"/>
          </a:xfrm>
          <a:prstGeom prst="rect">
            <a:avLst/>
          </a:prstGeom>
          <a:ln>
            <a:noFill/>
          </a:ln>
        </p:spPr>
      </p:pic>
      <p:pic>
        <p:nvPicPr>
          <p:cNvPr id="119" name="Picture 6"/>
          <p:cNvPicPr/>
          <p:nvPr/>
        </p:nvPicPr>
        <p:blipFill>
          <a:blip r:embed="rId3"/>
          <a:stretch/>
        </p:blipFill>
        <p:spPr>
          <a:xfrm>
            <a:off x="6095880" y="3828240"/>
            <a:ext cx="2581920" cy="132480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953640" y="2139480"/>
            <a:ext cx="721836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800" b="0" strike="noStrike" spc="-1">
                <a:solidFill>
                  <a:srgbClr val="FFFFFF"/>
                </a:solidFill>
                <a:latin typeface="Calibri"/>
                <a:ea typeface="DejaVu Sans"/>
              </a:rPr>
              <a:t>Generate this:</a:t>
            </a:r>
            <a:endParaRPr lang="en-IN" sz="4800" b="0" strike="noStrike" spc="-1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1065960" y="3947760"/>
            <a:ext cx="69937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5400" b="0" strike="noStrike" spc="-1">
                <a:solidFill>
                  <a:srgbClr val="FFFFFF"/>
                </a:solidFill>
                <a:latin typeface="Calibri"/>
                <a:ea typeface="DejaVu Sans"/>
              </a:rPr>
              <a:t>Or at least this:</a:t>
            </a:r>
            <a:endParaRPr lang="en-IN" sz="5400" b="0" strike="noStrike" spc="-1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453240" y="5652720"/>
            <a:ext cx="1128492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 want use this data to train ANPR programs.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7457400" y="2185560"/>
            <a:ext cx="389592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400" b="0" strike="noStrike" spc="-1">
                <a:solidFill>
                  <a:srgbClr val="C9492C"/>
                </a:solidFill>
                <a:latin typeface="Calibri"/>
                <a:ea typeface="DejaVu Sans"/>
              </a:rPr>
              <a:t>+ “248 FH8”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24" name="CustomShape 7"/>
          <p:cNvSpPr/>
          <p:nvPr/>
        </p:nvSpPr>
        <p:spPr>
          <a:xfrm>
            <a:off x="4969080" y="1738440"/>
            <a:ext cx="2253240" cy="159048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8"/>
          <p:cNvSpPr/>
          <p:nvPr/>
        </p:nvSpPr>
        <p:spPr>
          <a:xfrm>
            <a:off x="8840880" y="4317480"/>
            <a:ext cx="29192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+ “MH12 GR 9168”</a:t>
            </a:r>
            <a:endParaRPr lang="en-IN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38080" y="722880"/>
            <a:ext cx="10514880" cy="60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Arbitrary Number Generation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 rot="10800000">
            <a:off x="-6342480" y="6946200"/>
            <a:ext cx="2043360" cy="906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  <p:pic>
        <p:nvPicPr>
          <p:cNvPr id="224" name="Picture 3"/>
          <p:cNvPicPr/>
          <p:nvPr/>
        </p:nvPicPr>
        <p:blipFill>
          <a:blip r:embed="rId2"/>
          <a:stretch/>
        </p:blipFill>
        <p:spPr>
          <a:xfrm>
            <a:off x="2109600" y="2085840"/>
            <a:ext cx="7972200" cy="134280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641880" y="3822840"/>
            <a:ext cx="1051488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Rules for Indian Vehicle Number Plates from Wikipedia.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Generate random string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Make input image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Shade with GAN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Apply random jitter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5924160" y="4182480"/>
            <a:ext cx="360" cy="24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5"/>
          <p:cNvSpPr/>
          <p:nvPr/>
        </p:nvSpPr>
        <p:spPr>
          <a:xfrm>
            <a:off x="5924160" y="4695120"/>
            <a:ext cx="360" cy="24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"/>
          <p:cNvSpPr/>
          <p:nvPr/>
        </p:nvSpPr>
        <p:spPr>
          <a:xfrm>
            <a:off x="5924160" y="5294880"/>
            <a:ext cx="360" cy="24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7"/>
          <p:cNvSpPr/>
          <p:nvPr/>
        </p:nvSpPr>
        <p:spPr>
          <a:xfrm>
            <a:off x="5924160" y="5836320"/>
            <a:ext cx="360" cy="24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5AE8A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838080" y="722880"/>
            <a:ext cx="10514880" cy="60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Command line application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 rot="10800000">
            <a:off x="-4156200" y="6079680"/>
            <a:ext cx="3933000" cy="210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  <p:pic>
        <p:nvPicPr>
          <p:cNvPr id="232" name="Picture 4"/>
          <p:cNvPicPr/>
          <p:nvPr/>
        </p:nvPicPr>
        <p:blipFill>
          <a:blip r:embed="rId2"/>
          <a:stretch/>
        </p:blipFill>
        <p:spPr>
          <a:xfrm>
            <a:off x="838080" y="1713960"/>
            <a:ext cx="8420400" cy="4869360"/>
          </a:xfrm>
          <a:prstGeom prst="rect">
            <a:avLst/>
          </a:prstGeom>
          <a:ln w="38160">
            <a:solidFill>
              <a:schemeClr val="bg1"/>
            </a:solidFill>
            <a:rou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38080" y="722880"/>
            <a:ext cx="10514880" cy="60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Web front-end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-2940840" y="4815360"/>
            <a:ext cx="820080" cy="136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  <p:pic>
        <p:nvPicPr>
          <p:cNvPr id="235" name="Picture 6"/>
          <p:cNvPicPr/>
          <p:nvPr/>
        </p:nvPicPr>
        <p:blipFill>
          <a:blip r:embed="rId2"/>
          <a:stretch/>
        </p:blipFill>
        <p:spPr>
          <a:xfrm>
            <a:off x="838080" y="1708920"/>
            <a:ext cx="8835480" cy="4794120"/>
          </a:xfrm>
          <a:prstGeom prst="rect">
            <a:avLst/>
          </a:prstGeom>
          <a:ln w="28440">
            <a:solidFill>
              <a:schemeClr val="bg1"/>
            </a:solidFill>
            <a:rou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7595-7E64-4AD4-BB34-0F7B47BE7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541301"/>
            <a:ext cx="10972440" cy="609398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Extra</a:t>
            </a:r>
            <a:r>
              <a:rPr lang="en-US" dirty="0">
                <a:solidFill>
                  <a:schemeClr val="bg1"/>
                </a:solidFill>
              </a:rPr>
              <a:t>: Correcting a blunder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0E9D4-8391-484C-8945-82C1E3ABA276}"/>
              </a:ext>
            </a:extLst>
          </p:cNvPr>
          <p:cNvSpPr>
            <a:spLocks noGrp="1"/>
          </p:cNvSpPr>
          <p:nvPr>
            <p:ph type="body"/>
          </p:nvPr>
        </p:nvSpPr>
        <p:spPr>
          <a:xfrm flipH="1" flipV="1">
            <a:off x="-4298623" y="5544766"/>
            <a:ext cx="3072938" cy="365840"/>
          </a:xfrm>
        </p:spPr>
        <p:txBody>
          <a:bodyPr>
            <a:normAutofit lnSpcReduction="10000"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94A1F-F9B7-4670-9B20-0D720E37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733981"/>
            <a:ext cx="5562339" cy="1914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6B7EE-FFF8-4BFA-823F-6573B3CD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11" y="1678969"/>
            <a:ext cx="5285259" cy="196920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4BF935-30DA-45CD-B8E3-B5B5D349B164}"/>
              </a:ext>
            </a:extLst>
          </p:cNvPr>
          <p:cNvSpPr/>
          <p:nvPr/>
        </p:nvSpPr>
        <p:spPr>
          <a:xfrm>
            <a:off x="609480" y="1733981"/>
            <a:ext cx="5587039" cy="191419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474FB-4677-4A27-8A8C-5B416AE0A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0" y="4176442"/>
            <a:ext cx="9505950" cy="62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35014-3D55-4915-9540-8AF3DB57E6CD}"/>
              </a:ext>
            </a:extLst>
          </p:cNvPr>
          <p:cNvSpPr txBox="1"/>
          <p:nvPr/>
        </p:nvSpPr>
        <p:spPr>
          <a:xfrm>
            <a:off x="535655" y="5312187"/>
            <a:ext cx="11120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Forgot to change floats [-1,1] to integers [0, 255] before display and thus abandoned colored shading.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Still unviable (because templates reqd.) but I should’ve caught this earlier.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838080" y="27662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400" b="0" strike="noStrike" spc="-1">
                <a:solidFill>
                  <a:srgbClr val="92D050"/>
                </a:solidFill>
                <a:latin typeface="Calibri Light"/>
                <a:ea typeface="DejaVu Sans"/>
              </a:rPr>
              <a:t>Questions?</a:t>
            </a:r>
            <a:br/>
            <a:endParaRPr lang="en-IN" sz="4400" b="0" strike="noStrike" spc="-1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 rot="10800000">
            <a:off x="838440" y="6176880"/>
            <a:ext cx="10514880" cy="43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What are GANs? Not this: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27" name="Content Placeholder 4"/>
          <p:cNvPicPr/>
          <p:nvPr/>
        </p:nvPicPr>
        <p:blipFill>
          <a:blip r:embed="rId2"/>
          <a:stretch/>
        </p:blipFill>
        <p:spPr>
          <a:xfrm>
            <a:off x="2252520" y="2391480"/>
            <a:ext cx="7902720" cy="321876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2144160" y="1856520"/>
            <a:ext cx="7902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(This is just a discriminator. INPUT </a:t>
            </a:r>
            <a:r>
              <a:rPr lang="en-IN" sz="1800" b="0" strike="noStrike" spc="-1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CAT/DOG)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A simple GAN. 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30" name="Content Placeholder 6"/>
          <p:cNvPicPr/>
          <p:nvPr/>
        </p:nvPicPr>
        <p:blipFill>
          <a:blip r:embed="rId2"/>
          <a:stretch/>
        </p:blipFill>
        <p:spPr>
          <a:xfrm>
            <a:off x="2325240" y="1825560"/>
            <a:ext cx="6631560" cy="382608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118520" y="5877000"/>
            <a:ext cx="94096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Both neural networks evolve in tandem. Discriminator tries to tell real data from fake.  Generator must train to produce convincing images to fool the discriminator.</a:t>
            </a:r>
            <a:endParaRPr lang="en-IN" sz="1800" b="0" strike="noStrike" spc="-1">
              <a:latin typeface="Arial"/>
            </a:endParaRPr>
          </a:p>
        </p:txBody>
      </p:sp>
      <p:pic>
        <p:nvPicPr>
          <p:cNvPr id="132" name="Content Placeholder 4"/>
          <p:cNvPicPr/>
          <p:nvPr/>
        </p:nvPicPr>
        <p:blipFill>
          <a:blip r:embed="rId3"/>
          <a:stretch/>
        </p:blipFill>
        <p:spPr>
          <a:xfrm>
            <a:off x="8768880" y="159480"/>
            <a:ext cx="2966760" cy="120816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 flipH="1">
            <a:off x="7710480" y="1301040"/>
            <a:ext cx="2035800" cy="201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C84527"/>
            </a:solidFill>
            <a:round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Results of a simple generative network. 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35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3805560" y="1825560"/>
            <a:ext cx="4350600" cy="435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5000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childTnLst>
                  <p:par>
                    <p:cTn id="8" fill="hold"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Problems with such a GAN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838080" y="4851360"/>
            <a:ext cx="1117116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RANDOM INPUT </a:t>
            </a:r>
            <a:r>
              <a:rPr lang="en-IN" sz="2800" b="0" strike="noStrike" spc="-1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ANY NUMBER  (G is a blackbox. )</a:t>
            </a: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Doesn’t supply </a:t>
            </a:r>
            <a:r>
              <a:rPr lang="en-IN" sz="2800" b="0" strike="noStrike" spc="-1">
                <a:solidFill>
                  <a:srgbClr val="C9492C"/>
                </a:solidFill>
                <a:latin typeface="Calibri"/>
                <a:ea typeface="DejaVu Sans"/>
              </a:rPr>
              <a:t>labelled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data.</a:t>
            </a: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Cannot produce </a:t>
            </a:r>
            <a:r>
              <a:rPr lang="en-IN" sz="2800" b="0" strike="noStrike" spc="-1">
                <a:solidFill>
                  <a:srgbClr val="FF0000"/>
                </a:solidFill>
                <a:latin typeface="Calibri"/>
                <a:ea typeface="DejaVu Sans"/>
              </a:rPr>
              <a:t>annotated license plate images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. 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Simple number generation took a </a:t>
            </a:r>
            <a:r>
              <a:rPr lang="en-IN" sz="2800" b="0" strike="noStrike" spc="-1">
                <a:solidFill>
                  <a:srgbClr val="C9492C"/>
                </a:solidFill>
                <a:latin typeface="Calibri"/>
                <a:ea typeface="DejaVu Sans"/>
              </a:rPr>
              <a:t>60,000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images looped over </a:t>
            </a:r>
            <a:r>
              <a:rPr lang="en-IN" sz="2800" b="0" strike="noStrike" spc="-1">
                <a:solidFill>
                  <a:srgbClr val="C9492C"/>
                </a:solidFill>
                <a:latin typeface="Calibri"/>
                <a:ea typeface="DejaVu Sans"/>
              </a:rPr>
              <a:t>200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epochs to train.</a:t>
            </a: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 have </a:t>
            </a:r>
            <a:r>
              <a:rPr lang="en-IN" sz="2800" b="0" strike="noStrike" spc="-1">
                <a:solidFill>
                  <a:srgbClr val="C9492C"/>
                </a:solidFill>
                <a:latin typeface="Calibri"/>
                <a:ea typeface="DejaVu Sans"/>
              </a:rPr>
              <a:t>only 350 photographs </a:t>
            </a: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for the actual problem.</a:t>
            </a:r>
            <a:endParaRPr lang="en-IN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Clearly brute force generation won’t work.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>
              <a:latin typeface="Arial"/>
            </a:endParaRPr>
          </a:p>
        </p:txBody>
      </p:sp>
      <p:pic>
        <p:nvPicPr>
          <p:cNvPr id="138" name="Picture 1"/>
          <p:cNvPicPr/>
          <p:nvPr/>
        </p:nvPicPr>
        <p:blipFill>
          <a:blip r:embed="rId2"/>
          <a:stretch/>
        </p:blipFill>
        <p:spPr>
          <a:xfrm>
            <a:off x="927360" y="1690200"/>
            <a:ext cx="10016640" cy="276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Conditional GANs (Pix2Pix in particular)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40" name="Content Placeholder 4"/>
          <p:cNvPicPr/>
          <p:nvPr/>
        </p:nvPicPr>
        <p:blipFill>
          <a:blip r:embed="rId2"/>
          <a:stretch/>
        </p:blipFill>
        <p:spPr>
          <a:xfrm>
            <a:off x="838080" y="2424960"/>
            <a:ext cx="10514880" cy="315180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1668960" y="1690560"/>
            <a:ext cx="9276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We’re working with </a:t>
            </a:r>
            <a:r>
              <a:rPr lang="en-IN" sz="1800" b="0" strike="noStrike" spc="-1">
                <a:solidFill>
                  <a:srgbClr val="C9492C"/>
                </a:solidFill>
                <a:latin typeface="Calibri"/>
                <a:ea typeface="DejaVu Sans"/>
              </a:rPr>
              <a:t>labelled pairs </a:t>
            </a: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of data. Doing Image to Image translation. Call it a fancy </a:t>
            </a:r>
            <a:r>
              <a:rPr lang="en-IN" sz="1800" b="0" strike="noStrike" spc="-1">
                <a:solidFill>
                  <a:srgbClr val="C9492C"/>
                </a:solidFill>
                <a:latin typeface="Calibri"/>
                <a:ea typeface="DejaVu Sans"/>
              </a:rPr>
              <a:t>coloring app</a:t>
            </a: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.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781640" y="5672520"/>
            <a:ext cx="8851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4000" b="0" strike="noStrike" spc="-1">
                <a:solidFill>
                  <a:srgbClr val="FFFFFF"/>
                </a:solidFill>
                <a:latin typeface="Arial"/>
                <a:ea typeface="DejaVu Sans"/>
              </a:rPr>
              <a:t>y = G(x) will have same label as x.</a:t>
            </a:r>
            <a:endParaRPr lang="en-IN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Excerpt from pix2pix paper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44" name="Content Placeholder 4"/>
          <p:cNvPicPr/>
          <p:nvPr/>
        </p:nvPicPr>
        <p:blipFill>
          <a:blip r:embed="rId2"/>
          <a:stretch/>
        </p:blipFill>
        <p:spPr>
          <a:xfrm>
            <a:off x="736920" y="2008800"/>
            <a:ext cx="10465200" cy="1629000"/>
          </a:xfrm>
          <a:prstGeom prst="rect">
            <a:avLst/>
          </a:prstGeom>
          <a:ln>
            <a:noFill/>
          </a:ln>
        </p:spPr>
      </p:pic>
      <p:pic>
        <p:nvPicPr>
          <p:cNvPr id="145" name="Picture 8"/>
          <p:cNvPicPr/>
          <p:nvPr/>
        </p:nvPicPr>
        <p:blipFill>
          <a:blip r:embed="rId3"/>
          <a:stretch/>
        </p:blipFill>
        <p:spPr>
          <a:xfrm>
            <a:off x="4172400" y="3987360"/>
            <a:ext cx="3846240" cy="255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Low data, little training: Poor results</a:t>
            </a:r>
            <a:endParaRPr lang="en-IN" sz="4400" b="0" strike="noStrike" spc="-1">
              <a:latin typeface="Arial"/>
            </a:endParaRPr>
          </a:p>
        </p:txBody>
      </p:sp>
      <p:pic>
        <p:nvPicPr>
          <p:cNvPr id="147" name="Content Placeholder 4"/>
          <p:cNvPicPr/>
          <p:nvPr/>
        </p:nvPicPr>
        <p:blipFill>
          <a:blip r:embed="rId2"/>
          <a:stretch/>
        </p:blipFill>
        <p:spPr>
          <a:xfrm>
            <a:off x="838080" y="1797840"/>
            <a:ext cx="4374720" cy="2202840"/>
          </a:xfrm>
          <a:prstGeom prst="rect">
            <a:avLst/>
          </a:prstGeom>
          <a:ln>
            <a:noFill/>
          </a:ln>
        </p:spPr>
      </p:pic>
      <p:pic>
        <p:nvPicPr>
          <p:cNvPr id="148" name="Picture 6"/>
          <p:cNvPicPr/>
          <p:nvPr/>
        </p:nvPicPr>
        <p:blipFill>
          <a:blip r:embed="rId3"/>
          <a:stretch/>
        </p:blipFill>
        <p:spPr>
          <a:xfrm>
            <a:off x="6095880" y="1690200"/>
            <a:ext cx="4384800" cy="2379960"/>
          </a:xfrm>
          <a:prstGeom prst="rect">
            <a:avLst/>
          </a:prstGeom>
          <a:ln>
            <a:noFill/>
          </a:ln>
        </p:spPr>
      </p:pic>
      <p:sp>
        <p:nvSpPr>
          <p:cNvPr id="149" name="CustomShape 2"/>
          <p:cNvSpPr/>
          <p:nvPr/>
        </p:nvSpPr>
        <p:spPr>
          <a:xfrm>
            <a:off x="838080" y="4246920"/>
            <a:ext cx="4977720" cy="22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Color </a:t>
            </a:r>
            <a:r>
              <a:rPr lang="en-IN" sz="1800" b="0" strike="noStrike" spc="-1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Photograph     </a:t>
            </a:r>
            <a:r>
              <a:rPr lang="en-IN" sz="1800" b="0" strike="noStrike" spc="-1">
                <a:solidFill>
                  <a:srgbClr val="C00000"/>
                </a:solidFill>
                <a:latin typeface="Calibri"/>
                <a:ea typeface="DejaVu Sans"/>
              </a:rPr>
              <a:t>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Outline </a:t>
            </a:r>
            <a:r>
              <a:rPr lang="en-IN" sz="1800" b="0" strike="noStrike" spc="-1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Photograph  </a:t>
            </a:r>
            <a:r>
              <a:rPr lang="en-IN" sz="1800" b="0" strike="noStrike" spc="-1">
                <a:solidFill>
                  <a:srgbClr val="C00000"/>
                </a:solidFill>
                <a:latin typeface="Calibri"/>
                <a:ea typeface="DejaVu Sans"/>
              </a:rPr>
              <a:t>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Even if I brightened the generator output there </a:t>
            </a:r>
            <a:r>
              <a:rPr lang="en-IN" sz="1800" b="0" strike="noStrike" spc="-1">
                <a:solidFill>
                  <a:srgbClr val="C00000"/>
                </a:solidFill>
                <a:latin typeface="Calibri"/>
                <a:ea typeface="DejaVu Sans"/>
              </a:rPr>
              <a:t>was too much chromatic aberration. 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92D050"/>
                </a:solidFill>
                <a:latin typeface="Calibri"/>
                <a:ea typeface="DejaVu Sans"/>
              </a:rPr>
              <a:t>SOLUTION</a:t>
            </a: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: RGB </a:t>
            </a:r>
            <a:r>
              <a:rPr lang="en-IN" sz="1800" b="0" strike="noStrike" spc="-1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HSL </a:t>
            </a:r>
            <a:r>
              <a:rPr lang="en-IN" sz="1800" b="0" strike="noStrike" spc="-1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lang="en-IN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IN" sz="36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Grayscale</a:t>
            </a:r>
            <a:endParaRPr lang="en-IN" sz="3600" b="0" strike="noStrike" spc="-1">
              <a:latin typeface="Arial"/>
            </a:endParaRPr>
          </a:p>
        </p:txBody>
      </p:sp>
      <p:pic>
        <p:nvPicPr>
          <p:cNvPr id="150" name="Picture 1"/>
          <p:cNvPicPr/>
          <p:nvPr/>
        </p:nvPicPr>
        <p:blipFill>
          <a:blip r:embed="rId4"/>
          <a:stretch/>
        </p:blipFill>
        <p:spPr>
          <a:xfrm>
            <a:off x="6292800" y="4109040"/>
            <a:ext cx="4187520" cy="25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</TotalTime>
  <Words>664</Words>
  <Application>Microsoft Office PowerPoint</Application>
  <PresentationFormat>Widescreen</PresentationFormat>
  <Paragraphs>111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Extra: Correcting a blunder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data generation using GANs</dc:title>
  <dc:subject/>
  <dc:creator>Varun Singh</dc:creator>
  <dc:description/>
  <cp:lastModifiedBy>Varun Singh</cp:lastModifiedBy>
  <cp:revision>31</cp:revision>
  <dcterms:created xsi:type="dcterms:W3CDTF">2020-06-03T16:19:19Z</dcterms:created>
  <dcterms:modified xsi:type="dcterms:W3CDTF">2020-06-23T14:38:04Z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